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60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12/26/2011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12/26/2011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12/26/2011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12/26/2011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928934"/>
            <a:ext cx="8229600" cy="3197229"/>
          </a:xfrm>
        </p:spPr>
        <p:txBody>
          <a:bodyPr/>
          <a:lstStyle/>
          <a:p>
            <a:pPr algn="justLow">
              <a:lnSpc>
                <a:spcPct val="200000"/>
              </a:lnSpc>
              <a:buNone/>
            </a:pPr>
            <a:r>
              <a:rPr lang="fa-IR" dirty="0" smtClean="0">
                <a:solidFill>
                  <a:schemeClr val="tx2">
                    <a:lumMod val="75000"/>
                  </a:schemeClr>
                </a:solidFill>
              </a:rPr>
              <a:t>   </a:t>
            </a:r>
            <a:r>
              <a:rPr lang="fa-IR" b="1" dirty="0" smtClean="0">
                <a:solidFill>
                  <a:schemeClr val="tx2">
                    <a:lumMod val="75000"/>
                  </a:schemeClr>
                </a:solidFill>
                <a:cs typeface="B Nazanin" pitchFamily="2" charset="-78"/>
              </a:rPr>
              <a:t>انجام و یا خودداری از انجام کاری که در ارتکاب آن احتمال ایراد صدمه و یا زیان به غیر و یا اختلال در امری از امور اجتماعی وجود داشته باشد.</a:t>
            </a:r>
            <a:endParaRPr lang="fa-IR" b="1" dirty="0">
              <a:solidFill>
                <a:schemeClr val="tx2">
                  <a:lumMod val="75000"/>
                </a:schemeClr>
              </a:solidFill>
              <a:cs typeface="B Nazanin" pitchFamily="2" charset="-78"/>
            </a:endParaRPr>
          </a:p>
        </p:txBody>
      </p:sp>
      <p:sp>
        <p:nvSpPr>
          <p:cNvPr id="2" name="Title 1"/>
          <p:cNvSpPr>
            <a:spLocks noGrp="1"/>
          </p:cNvSpPr>
          <p:nvPr>
            <p:ph type="title"/>
          </p:nvPr>
        </p:nvSpPr>
        <p:spPr>
          <a:xfrm>
            <a:off x="457200" y="1071546"/>
            <a:ext cx="8229600" cy="1143008"/>
          </a:xfrm>
        </p:spPr>
        <p:txBody>
          <a:bodyPr>
            <a:noAutofit/>
          </a:bodyPr>
          <a:lstStyle/>
          <a:p>
            <a:pPr algn="ctr"/>
            <a:r>
              <a:rPr lang="fa-IR" sz="880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خطا</a:t>
            </a:r>
            <a:endParaRPr lang="fa-IR" sz="88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357430"/>
            <a:ext cx="8229600" cy="1571628"/>
          </a:xfrm>
        </p:spPr>
        <p:txBody>
          <a:bodyPr>
            <a:normAutofit/>
          </a:bodyPr>
          <a:lstStyle/>
          <a:p>
            <a:pPr algn="ctr"/>
            <a:r>
              <a:rPr lang="fa-IR" sz="7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انواع خطاها </a:t>
            </a:r>
            <a:endParaRPr lang="fa-IR"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43050"/>
            <a:ext cx="8229600" cy="4483113"/>
          </a:xfrm>
        </p:spPr>
        <p:txBody>
          <a:bodyPr>
            <a:normAutofit/>
          </a:bodyPr>
          <a:lstStyle/>
          <a:p>
            <a:pPr>
              <a:lnSpc>
                <a:spcPct val="250000"/>
              </a:lnSpc>
            </a:pPr>
            <a:r>
              <a:rPr lang="fa-IR" dirty="0" smtClean="0">
                <a:solidFill>
                  <a:srgbClr val="0070C0"/>
                </a:solidFill>
              </a:rPr>
              <a:t>خطا یا تاخیر در تشخیص</a:t>
            </a:r>
          </a:p>
          <a:p>
            <a:pPr>
              <a:lnSpc>
                <a:spcPct val="250000"/>
              </a:lnSpc>
            </a:pPr>
            <a:r>
              <a:rPr lang="fa-IR" dirty="0" smtClean="0">
                <a:solidFill>
                  <a:srgbClr val="0070C0"/>
                </a:solidFill>
              </a:rPr>
              <a:t>کوتاهی در به کارگیری تستهای لازم </a:t>
            </a:r>
          </a:p>
          <a:p>
            <a:pPr>
              <a:lnSpc>
                <a:spcPct val="250000"/>
              </a:lnSpc>
            </a:pPr>
            <a:r>
              <a:rPr lang="fa-IR" dirty="0" smtClean="0">
                <a:solidFill>
                  <a:srgbClr val="0070C0"/>
                </a:solidFill>
              </a:rPr>
              <a:t>استفاده از تست ها یا درمان های منسوخ شده </a:t>
            </a:r>
          </a:p>
          <a:p>
            <a:pPr>
              <a:lnSpc>
                <a:spcPct val="250000"/>
              </a:lnSpc>
            </a:pPr>
            <a:r>
              <a:rPr lang="fa-IR" dirty="0" smtClean="0">
                <a:solidFill>
                  <a:srgbClr val="0070C0"/>
                </a:solidFill>
              </a:rPr>
              <a:t>کوتاهی در عمل به نتایج مانیتورینگ و یا آزمایشات</a:t>
            </a:r>
            <a:endParaRPr lang="fa-IR" dirty="0">
              <a:solidFill>
                <a:srgbClr val="0070C0"/>
              </a:solidFill>
            </a:endParaRPr>
          </a:p>
        </p:txBody>
      </p:sp>
      <p:sp>
        <p:nvSpPr>
          <p:cNvPr id="2" name="Title 1"/>
          <p:cNvSpPr>
            <a:spLocks noGrp="1"/>
          </p:cNvSpPr>
          <p:nvPr>
            <p:ph type="title"/>
          </p:nvPr>
        </p:nvSpPr>
        <p:spPr/>
        <p:txBody>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a-IR" sz="5400" b="1" dirty="0" smtClean="0">
                <a:ln/>
                <a:solidFill>
                  <a:schemeClr val="accent3"/>
                </a:solidFill>
                <a:cs typeface="B Nazanin" pitchFamily="2" charset="-78"/>
              </a:rPr>
              <a:t>تشخیصی </a:t>
            </a:r>
            <a:endParaRPr lang="fa-IR" sz="5400" b="1" dirty="0">
              <a:ln/>
              <a:solidFill>
                <a:schemeClr val="accent3"/>
              </a:solidFill>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28802"/>
            <a:ext cx="8229600" cy="4714908"/>
          </a:xfrm>
        </p:spPr>
        <p:txBody>
          <a:bodyPr>
            <a:normAutofit lnSpcReduction="10000"/>
          </a:bodyPr>
          <a:lstStyle/>
          <a:p>
            <a:pPr>
              <a:lnSpc>
                <a:spcPct val="220000"/>
              </a:lnSpc>
            </a:pPr>
            <a:r>
              <a:rPr lang="fa-IR" b="1" dirty="0" smtClean="0">
                <a:solidFill>
                  <a:srgbClr val="FF0000"/>
                </a:solidFill>
                <a:cs typeface="B Nazanin" pitchFamily="2" charset="-78"/>
              </a:rPr>
              <a:t>خطا در انجام یک عمل، رویه و یا تست</a:t>
            </a:r>
          </a:p>
          <a:p>
            <a:pPr>
              <a:lnSpc>
                <a:spcPct val="220000"/>
              </a:lnSpc>
            </a:pPr>
            <a:r>
              <a:rPr lang="fa-IR" b="1" dirty="0" smtClean="0">
                <a:solidFill>
                  <a:srgbClr val="FF0000"/>
                </a:solidFill>
                <a:cs typeface="B Nazanin" pitchFamily="2" charset="-78"/>
              </a:rPr>
              <a:t>خطا در اداره درمان بیمار</a:t>
            </a:r>
          </a:p>
          <a:p>
            <a:pPr>
              <a:lnSpc>
                <a:spcPct val="220000"/>
              </a:lnSpc>
            </a:pPr>
            <a:r>
              <a:rPr lang="fa-IR" b="1" dirty="0" smtClean="0">
                <a:solidFill>
                  <a:srgbClr val="FF0000"/>
                </a:solidFill>
                <a:cs typeface="B Nazanin" pitchFamily="2" charset="-78"/>
              </a:rPr>
              <a:t>خطا در دوز و یا نحوه استفاده داروها</a:t>
            </a:r>
          </a:p>
          <a:p>
            <a:pPr>
              <a:lnSpc>
                <a:spcPct val="220000"/>
              </a:lnSpc>
            </a:pPr>
            <a:r>
              <a:rPr lang="fa-IR" b="1" dirty="0" smtClean="0">
                <a:solidFill>
                  <a:srgbClr val="FF0000"/>
                </a:solidFill>
                <a:cs typeface="B Nazanin" pitchFamily="2" charset="-78"/>
              </a:rPr>
              <a:t>تاخیر قابل اجتناب در درمان </a:t>
            </a:r>
          </a:p>
          <a:p>
            <a:pPr>
              <a:lnSpc>
                <a:spcPct val="220000"/>
              </a:lnSpc>
            </a:pPr>
            <a:r>
              <a:rPr lang="fa-IR" b="1" dirty="0" smtClean="0">
                <a:solidFill>
                  <a:srgbClr val="FF0000"/>
                </a:solidFill>
                <a:cs typeface="B Nazanin" pitchFamily="2" charset="-78"/>
              </a:rPr>
              <a:t>مراقبت نامناسب</a:t>
            </a:r>
            <a:endParaRPr lang="fa-IR" b="1" dirty="0">
              <a:solidFill>
                <a:srgbClr val="FF0000"/>
              </a:solidFill>
              <a:cs typeface="B Nazanin" pitchFamily="2" charset="-78"/>
            </a:endParaRPr>
          </a:p>
        </p:txBody>
      </p:sp>
      <p:sp>
        <p:nvSpPr>
          <p:cNvPr id="2" name="Title 1"/>
          <p:cNvSpPr>
            <a:spLocks noGrp="1"/>
          </p:cNvSpPr>
          <p:nvPr>
            <p:ph type="title"/>
          </p:nvPr>
        </p:nvSpPr>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a-IR" sz="6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درمانی</a:t>
            </a:r>
            <a:endParaRPr lang="fa-IR" sz="6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additive="base">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7"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71678"/>
            <a:ext cx="8229600" cy="4054485"/>
          </a:xfrm>
        </p:spPr>
        <p:txBody>
          <a:bodyPr/>
          <a:lstStyle/>
          <a:p>
            <a:pPr>
              <a:lnSpc>
                <a:spcPct val="300000"/>
              </a:lnSpc>
            </a:pPr>
            <a:r>
              <a:rPr lang="fa-IR" b="1" dirty="0" smtClean="0">
                <a:solidFill>
                  <a:srgbClr val="0070C0"/>
                </a:solidFill>
                <a:cs typeface="B Nazanin" pitchFamily="2" charset="-78"/>
              </a:rPr>
              <a:t>خطا در فراهم نمودن درمان های پیشگیرانه </a:t>
            </a:r>
          </a:p>
          <a:p>
            <a:pPr>
              <a:lnSpc>
                <a:spcPct val="300000"/>
              </a:lnSpc>
            </a:pPr>
            <a:r>
              <a:rPr lang="fa-IR" b="1" dirty="0" smtClean="0">
                <a:solidFill>
                  <a:srgbClr val="0070C0"/>
                </a:solidFill>
                <a:cs typeface="B Nazanin" pitchFamily="2" charset="-78"/>
              </a:rPr>
              <a:t>مانیتورینگ و یا پیگیری درمانی ناکافی </a:t>
            </a:r>
            <a:endParaRPr lang="fa-IR" b="1" dirty="0">
              <a:solidFill>
                <a:srgbClr val="0070C0"/>
              </a:solidFill>
              <a:cs typeface="B Nazanin" pitchFamily="2" charset="-78"/>
            </a:endParaRPr>
          </a:p>
        </p:txBody>
      </p:sp>
      <p:sp>
        <p:nvSpPr>
          <p:cNvPr id="2" name="Title 1"/>
          <p:cNvSpPr>
            <a:spLocks noGrp="1"/>
          </p:cNvSpPr>
          <p:nvPr>
            <p:ph type="title"/>
          </p:nvPr>
        </p:nvSpPr>
        <p:spPr/>
        <p:txBody>
          <a:bodyPr/>
          <a:lstStyle/>
          <a:p>
            <a:pPr algn="ctr"/>
            <a:r>
              <a:rPr lang="fa-IR"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B Nazanin" pitchFamily="2" charset="-78"/>
              </a:rPr>
              <a:t>پیشگیرانه</a:t>
            </a:r>
            <a:endParaRPr lang="fa-IR"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5992"/>
            <a:ext cx="8229600" cy="3840171"/>
          </a:xfrm>
        </p:spPr>
        <p:txBody>
          <a:bodyPr>
            <a:noAutofit/>
          </a:bodyPr>
          <a:lstStyle/>
          <a:p>
            <a:pPr>
              <a:lnSpc>
                <a:spcPct val="300000"/>
              </a:lnSpc>
            </a:pPr>
            <a:r>
              <a:rPr lang="fa-IR" sz="2800" b="1" dirty="0" smtClean="0">
                <a:solidFill>
                  <a:srgbClr val="0070C0"/>
                </a:solidFill>
                <a:cs typeface="B Nazanin" pitchFamily="2" charset="-78"/>
              </a:rPr>
              <a:t>خطا در ارتباطات </a:t>
            </a:r>
          </a:p>
          <a:p>
            <a:pPr>
              <a:lnSpc>
                <a:spcPct val="300000"/>
              </a:lnSpc>
            </a:pPr>
            <a:r>
              <a:rPr lang="fa-IR" sz="2800" b="1" dirty="0" smtClean="0">
                <a:solidFill>
                  <a:srgbClr val="0070C0"/>
                </a:solidFill>
                <a:cs typeface="B Nazanin" pitchFamily="2" charset="-78"/>
              </a:rPr>
              <a:t>خطای دستگاهی</a:t>
            </a:r>
          </a:p>
          <a:p>
            <a:pPr>
              <a:lnSpc>
                <a:spcPct val="300000"/>
              </a:lnSpc>
            </a:pPr>
            <a:r>
              <a:rPr lang="fa-IR" sz="2800" b="1" dirty="0" smtClean="0">
                <a:solidFill>
                  <a:srgbClr val="0070C0"/>
                </a:solidFill>
                <a:cs typeface="B Nazanin" pitchFamily="2" charset="-78"/>
              </a:rPr>
              <a:t>سایر خطاهای سیستم</a:t>
            </a:r>
            <a:endParaRPr lang="fa-IR" sz="2800" b="1" dirty="0">
              <a:solidFill>
                <a:srgbClr val="0070C0"/>
              </a:solidFill>
              <a:cs typeface="B Nazanin" pitchFamily="2" charset="-78"/>
            </a:endParaRPr>
          </a:p>
        </p:txBody>
      </p:sp>
      <p:sp>
        <p:nvSpPr>
          <p:cNvPr id="2" name="Title 1"/>
          <p:cNvSpPr>
            <a:spLocks noGrp="1"/>
          </p:cNvSpPr>
          <p:nvPr>
            <p:ph type="title"/>
          </p:nvPr>
        </p:nvSpPr>
        <p:spPr/>
        <p:txBody>
          <a:bodyPr/>
          <a:lstStyle/>
          <a:p>
            <a:pPr algn="ctr"/>
            <a:r>
              <a:rPr lang="fa-IR"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سایر</a:t>
            </a:r>
            <a:endParaRPr lang="fa-IR" sz="6000" dirty="0">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00372"/>
            <a:ext cx="8229600" cy="3125791"/>
          </a:xfrm>
        </p:spPr>
        <p:txBody>
          <a:bodyPr>
            <a:normAutofit/>
          </a:bodyPr>
          <a:lstStyle/>
          <a:p>
            <a:pPr algn="ctr">
              <a:buNone/>
            </a:pPr>
            <a:r>
              <a:rPr lang="fa-IR" sz="3200" b="1" dirty="0" smtClean="0">
                <a:solidFill>
                  <a:srgbClr val="0070C0"/>
                </a:solidFill>
                <a:cs typeface="B Nazanin" pitchFamily="2" charset="-78"/>
              </a:rPr>
              <a:t>کوتاهی در انجام استانداردهای مراقبتی و درمانی</a:t>
            </a:r>
            <a:endParaRPr lang="fa-IR" sz="3200" b="1" dirty="0">
              <a:solidFill>
                <a:srgbClr val="0070C0"/>
              </a:solidFill>
              <a:cs typeface="B Nazanin" pitchFamily="2" charset="-78"/>
            </a:endParaRPr>
          </a:p>
        </p:txBody>
      </p:sp>
      <p:sp>
        <p:nvSpPr>
          <p:cNvPr id="2" name="Title 1"/>
          <p:cNvSpPr>
            <a:spLocks noGrp="1"/>
          </p:cNvSpPr>
          <p:nvPr>
            <p:ph type="title"/>
          </p:nvPr>
        </p:nvSpPr>
        <p:spPr/>
        <p:txBody>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a-IR" b="1" dirty="0" smtClean="0">
                <a:ln/>
                <a:solidFill>
                  <a:schemeClr val="accent3"/>
                </a:solidFill>
                <a:cs typeface="B Nazanin" pitchFamily="2" charset="-78"/>
              </a:rPr>
              <a:t>خطای تکنسین فوریتهای پزشکی </a:t>
            </a:r>
            <a:endParaRPr lang="fa-IR" b="1" dirty="0">
              <a:ln/>
              <a:solidFill>
                <a:schemeClr val="accent3"/>
              </a:solidFill>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14554"/>
            <a:ext cx="8229600" cy="3911609"/>
          </a:xfrm>
        </p:spPr>
        <p:txBody>
          <a:bodyPr>
            <a:normAutofit/>
          </a:bodyPr>
          <a:lstStyle/>
          <a:p>
            <a:pPr algn="justLow">
              <a:lnSpc>
                <a:spcPct val="300000"/>
              </a:lnSpc>
            </a:pPr>
            <a:r>
              <a:rPr lang="fa-IR" b="1" dirty="0" smtClean="0">
                <a:solidFill>
                  <a:srgbClr val="0070C0"/>
                </a:solidFill>
                <a:cs typeface="B Nazanin" pitchFamily="2" charset="-78"/>
              </a:rPr>
              <a:t>کار حرفه ای مغایر با استانداردهای پذیرفته شده</a:t>
            </a:r>
          </a:p>
          <a:p>
            <a:pPr algn="justLow">
              <a:lnSpc>
                <a:spcPct val="210000"/>
              </a:lnSpc>
            </a:pPr>
            <a:r>
              <a:rPr lang="fa-IR" b="1" dirty="0" smtClean="0">
                <a:solidFill>
                  <a:srgbClr val="0070C0"/>
                </a:solidFill>
                <a:cs typeface="B Nazanin" pitchFamily="2" charset="-78"/>
              </a:rPr>
              <a:t>کوتاهی و یا نقص در وظیفه مسئولیت درمانی فوریتهای پزشکی از بیماران </a:t>
            </a:r>
          </a:p>
          <a:p>
            <a:pPr algn="justLow"/>
            <a:endParaRPr lang="fa-IR" dirty="0" smtClean="0"/>
          </a:p>
          <a:p>
            <a:pPr algn="justLow">
              <a:buNone/>
            </a:pPr>
            <a:endParaRPr lang="fa-IR" dirty="0"/>
          </a:p>
        </p:txBody>
      </p:sp>
      <p:sp>
        <p:nvSpPr>
          <p:cNvPr id="2" name="Title 1"/>
          <p:cNvSpPr>
            <a:spLocks noGrp="1"/>
          </p:cNvSpPr>
          <p:nvPr>
            <p:ph type="title"/>
          </p:nvPr>
        </p:nvSpPr>
        <p:spPr>
          <a:xfrm>
            <a:off x="928662" y="857232"/>
            <a:ext cx="7572428" cy="1143000"/>
          </a:xfrm>
        </p:spPr>
        <p:txBody>
          <a:bodyPr/>
          <a:lstStyle/>
          <a:p>
            <a:pPr algn="ctr"/>
            <a:r>
              <a:rPr lang="fa-IR" b="1" dirty="0" smtClean="0">
                <a:solidFill>
                  <a:srgbClr val="D60093"/>
                </a:solidFill>
                <a:cs typeface="B Nazanin" pitchFamily="2" charset="-78"/>
              </a:rPr>
              <a:t>قصور حرفه ای فوریتهای پزشکی  </a:t>
            </a:r>
            <a:endParaRPr lang="fa-IR" b="1" dirty="0">
              <a:solidFill>
                <a:srgbClr val="D60093"/>
              </a:solidFill>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71744"/>
            <a:ext cx="8229600" cy="3554419"/>
          </a:xfrm>
        </p:spPr>
        <p:txBody>
          <a:bodyPr>
            <a:normAutofit/>
          </a:bodyPr>
          <a:lstStyle/>
          <a:p>
            <a:pPr algn="justLow">
              <a:lnSpc>
                <a:spcPct val="150000"/>
              </a:lnSpc>
              <a:buNone/>
            </a:pPr>
            <a:r>
              <a:rPr lang="fa-IR" b="1" dirty="0" smtClean="0">
                <a:solidFill>
                  <a:srgbClr val="D60093"/>
                </a:solidFill>
                <a:cs typeface="B Nazanin" pitchFamily="2" charset="-78"/>
              </a:rPr>
              <a:t>   هر کس بدون مجوز قانونی عمداً یا در نتیجه بی احتیاطی به جان یا سلامتی یا مال یا آزادی یا حیثیت یا شهرت تجاری و یا به هر حق دیگری که به موجب قانون برای افراد ایجاد گردیده است، لطمه ای وارد نماید که موجب ضرر مادی یا معنوی دیگری شود، مسئول جبران خسارت ناشی از عمل خود می باشد.</a:t>
            </a:r>
            <a:endParaRPr lang="fa-IR" b="1" dirty="0">
              <a:solidFill>
                <a:srgbClr val="D60093"/>
              </a:solidFill>
              <a:cs typeface="B Nazanin" pitchFamily="2" charset="-78"/>
            </a:endParaRPr>
          </a:p>
        </p:txBody>
      </p:sp>
      <p:sp>
        <p:nvSpPr>
          <p:cNvPr id="2" name="Title 1"/>
          <p:cNvSpPr>
            <a:spLocks noGrp="1"/>
          </p:cNvSpPr>
          <p:nvPr>
            <p:ph type="title"/>
          </p:nvPr>
        </p:nvSpPr>
        <p:spPr/>
        <p:txBody>
          <a:bodyPr/>
          <a:lstStyle/>
          <a:p>
            <a:pPr algn="ctr"/>
            <a:r>
              <a:rPr lang="fa-IR" b="1" dirty="0" smtClean="0">
                <a:solidFill>
                  <a:srgbClr val="9900FF"/>
                </a:solidFill>
                <a:cs typeface="B Nazanin" pitchFamily="2" charset="-78"/>
              </a:rPr>
              <a:t>ماده اول قانون مسئولیت مدنی </a:t>
            </a:r>
            <a:endParaRPr lang="fa-IR" b="1" dirty="0">
              <a:solidFill>
                <a:srgbClr val="9900FF"/>
              </a:solidFill>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357430"/>
            <a:ext cx="8229600" cy="1143000"/>
          </a:xfrm>
        </p:spPr>
        <p:txBody>
          <a:bodyPr>
            <a:normAutofit/>
          </a:bodyPr>
          <a:lstStyle/>
          <a:p>
            <a:pPr algn="ctr"/>
            <a:r>
              <a:rPr lang="fa-IR"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Nazanin" pitchFamily="2" charset="-78"/>
              </a:rPr>
              <a:t>انواع قصور از دیدگاه حقوقی </a:t>
            </a:r>
            <a:endParaRPr lang="fa-IR"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Low">
              <a:lnSpc>
                <a:spcPct val="150000"/>
              </a:lnSpc>
            </a:pPr>
            <a:r>
              <a:rPr lang="fa-IR" b="1" dirty="0" smtClean="0">
                <a:solidFill>
                  <a:srgbClr val="9900FF"/>
                </a:solidFill>
                <a:cs typeface="B Nazanin" pitchFamily="2" charset="-78"/>
              </a:rPr>
              <a:t>شدید ترین نوع قصور</a:t>
            </a:r>
          </a:p>
          <a:p>
            <a:pPr algn="justLow">
              <a:lnSpc>
                <a:spcPct val="150000"/>
              </a:lnSpc>
            </a:pPr>
            <a:r>
              <a:rPr lang="fa-IR" b="1" dirty="0" smtClean="0">
                <a:solidFill>
                  <a:srgbClr val="9900FF"/>
                </a:solidFill>
                <a:cs typeface="B Nazanin" pitchFamily="2" charset="-78"/>
              </a:rPr>
              <a:t>ترک فعلی که از نظر علمی و فنی انتظار آن می رود ولی در اثر غفلت انجام نمی شود.</a:t>
            </a:r>
          </a:p>
          <a:p>
            <a:pPr algn="justLow">
              <a:lnSpc>
                <a:spcPct val="150000"/>
              </a:lnSpc>
              <a:buNone/>
            </a:pPr>
            <a:endParaRPr lang="fa-IR" b="1" dirty="0" smtClean="0">
              <a:cs typeface="B Nazanin" pitchFamily="2" charset="-78"/>
            </a:endParaRPr>
          </a:p>
          <a:p>
            <a:pPr algn="justLow">
              <a:lnSpc>
                <a:spcPct val="150000"/>
              </a:lnSpc>
              <a:buNone/>
            </a:pPr>
            <a:r>
              <a:rPr lang="fa-IR" sz="2400" b="1" dirty="0" smtClean="0">
                <a:cs typeface="B Nazanin" pitchFamily="2" charset="-78"/>
              </a:rPr>
              <a:t>   </a:t>
            </a:r>
            <a:r>
              <a:rPr lang="fa-IR" sz="2400" b="1" dirty="0" smtClean="0">
                <a:solidFill>
                  <a:srgbClr val="FF0000"/>
                </a:solidFill>
                <a:cs typeface="B Nazanin" pitchFamily="2" charset="-78"/>
              </a:rPr>
              <a:t>*</a:t>
            </a:r>
            <a:r>
              <a:rPr lang="fa-IR" sz="2400" b="1" dirty="0" smtClean="0">
                <a:cs typeface="B Nazanin" pitchFamily="2" charset="-78"/>
              </a:rPr>
              <a:t> </a:t>
            </a:r>
            <a:r>
              <a:rPr lang="fa-IR" sz="2400" b="1" dirty="0" smtClean="0">
                <a:solidFill>
                  <a:srgbClr val="FF00FF"/>
                </a:solidFill>
                <a:cs typeface="B Nazanin" pitchFamily="2" charset="-78"/>
              </a:rPr>
              <a:t>نگرفتن شرح حال کامل از بیمار، نگرفتن نوار قلب و یا تحت نظر نگرفتن بیمار دچار درد قفسه صدری، نداشتن و یا چک نکردن وسایل احیاء </a:t>
            </a:r>
            <a:endParaRPr lang="fa-IR" sz="2400" b="1" dirty="0">
              <a:solidFill>
                <a:srgbClr val="FF00FF"/>
              </a:solidFill>
              <a:cs typeface="B Nazanin" pitchFamily="2" charset="-78"/>
            </a:endParaRPr>
          </a:p>
        </p:txBody>
      </p:sp>
      <p:sp>
        <p:nvSpPr>
          <p:cNvPr id="2" name="Title 1"/>
          <p:cNvSpPr>
            <a:spLocks noGrp="1"/>
          </p:cNvSpPr>
          <p:nvPr>
            <p:ph type="title"/>
          </p:nvPr>
        </p:nvSpPr>
        <p:spPr/>
        <p:txBody>
          <a:bodyPr/>
          <a:lstStyle/>
          <a:p>
            <a:pPr algn="ctr"/>
            <a:r>
              <a:rPr lang="fa-IR" b="1" dirty="0" smtClean="0">
                <a:solidFill>
                  <a:srgbClr val="D60093"/>
                </a:solidFill>
              </a:rPr>
              <a:t>1. بی مبالاتی </a:t>
            </a:r>
            <a:endParaRPr lang="fa-IR" b="1" dirty="0">
              <a:solidFill>
                <a:srgbClr val="D60093"/>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71744"/>
            <a:ext cx="8229600" cy="3752856"/>
          </a:xfrm>
        </p:spPr>
        <p:txBody>
          <a:bodyPr/>
          <a:lstStyle/>
          <a:p>
            <a:pPr algn="justLow">
              <a:lnSpc>
                <a:spcPct val="150000"/>
              </a:lnSpc>
            </a:pPr>
            <a:r>
              <a:rPr lang="fa-IR" sz="3200" b="1" dirty="0" smtClean="0">
                <a:solidFill>
                  <a:srgbClr val="9900FF"/>
                </a:solidFill>
                <a:cs typeface="B Nazanin" pitchFamily="2" charset="-78"/>
              </a:rPr>
              <a:t>انجام فعلی که از نظر علمی و اصول پزشکی نبایستی انجام پذیرد ولی در اثر سهل انگاری انجام می گردد.</a:t>
            </a:r>
          </a:p>
          <a:p>
            <a:pPr algn="justLow">
              <a:lnSpc>
                <a:spcPct val="150000"/>
              </a:lnSpc>
              <a:buNone/>
            </a:pPr>
            <a:endParaRPr lang="fa-IR" b="1" dirty="0">
              <a:cs typeface="B Nazanin" pitchFamily="2" charset="-78"/>
            </a:endParaRPr>
          </a:p>
          <a:p>
            <a:pPr algn="ctr">
              <a:lnSpc>
                <a:spcPct val="150000"/>
              </a:lnSpc>
              <a:buNone/>
            </a:pPr>
            <a:r>
              <a:rPr lang="fa-IR" sz="2800" b="1" dirty="0" smtClean="0">
                <a:solidFill>
                  <a:srgbClr val="FF00FF"/>
                </a:solidFill>
                <a:cs typeface="B Nazanin" pitchFamily="2" charset="-78"/>
              </a:rPr>
              <a:t>تزریق داروی اشتباه، تزریق اشتباه دارو </a:t>
            </a:r>
            <a:endParaRPr lang="fa-IR" sz="2800" b="1" dirty="0">
              <a:solidFill>
                <a:srgbClr val="FF00FF"/>
              </a:solidFill>
              <a:cs typeface="B Nazanin" pitchFamily="2" charset="-78"/>
            </a:endParaRPr>
          </a:p>
        </p:txBody>
      </p:sp>
      <p:sp>
        <p:nvSpPr>
          <p:cNvPr id="2" name="Title 1"/>
          <p:cNvSpPr>
            <a:spLocks noGrp="1"/>
          </p:cNvSpPr>
          <p:nvPr>
            <p:ph type="title"/>
          </p:nvPr>
        </p:nvSpPr>
        <p:spPr/>
        <p:txBody>
          <a:bodyPr/>
          <a:lstStyle/>
          <a:p>
            <a:pPr algn="ctr"/>
            <a:r>
              <a:rPr lang="fa-IR" b="1" dirty="0" smtClean="0">
                <a:solidFill>
                  <a:srgbClr val="D60093"/>
                </a:solidFill>
                <a:cs typeface="B Nazanin" pitchFamily="2" charset="-78"/>
              </a:rPr>
              <a:t>2. بی احتیاطی</a:t>
            </a:r>
            <a:endParaRPr lang="fa-IR" b="1" dirty="0">
              <a:solidFill>
                <a:srgbClr val="D60093"/>
              </a:solidFill>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786058"/>
            <a:ext cx="8229600" cy="3340105"/>
          </a:xfrm>
        </p:spPr>
        <p:txBody>
          <a:bodyPr>
            <a:normAutofit/>
          </a:bodyPr>
          <a:lstStyle/>
          <a:p>
            <a:pPr algn="justLow">
              <a:lnSpc>
                <a:spcPct val="200000"/>
              </a:lnSpc>
              <a:buNone/>
            </a:pPr>
            <a:r>
              <a:rPr lang="fa-IR" sz="2800" b="1" dirty="0" smtClean="0">
                <a:solidFill>
                  <a:srgbClr val="9900FF"/>
                </a:solidFill>
                <a:cs typeface="B Nazanin" pitchFamily="2" charset="-78"/>
              </a:rPr>
              <a:t>   شامل مواردی است که مرتکب، تجربه و مهارت علمی و عملی کافی در انجام آن ندارد.</a:t>
            </a:r>
            <a:endParaRPr lang="fa-IR" sz="2800" b="1" dirty="0">
              <a:solidFill>
                <a:srgbClr val="9900FF"/>
              </a:solidFill>
              <a:cs typeface="B Nazanin" pitchFamily="2" charset="-78"/>
            </a:endParaRPr>
          </a:p>
        </p:txBody>
      </p:sp>
      <p:sp>
        <p:nvSpPr>
          <p:cNvPr id="2" name="Title 1"/>
          <p:cNvSpPr>
            <a:spLocks noGrp="1"/>
          </p:cNvSpPr>
          <p:nvPr>
            <p:ph type="title"/>
          </p:nvPr>
        </p:nvSpPr>
        <p:spPr/>
        <p:txBody>
          <a:bodyPr/>
          <a:lstStyle/>
          <a:p>
            <a:pPr algn="ctr"/>
            <a:r>
              <a:rPr lang="fa-IR" b="1" dirty="0" smtClean="0">
                <a:solidFill>
                  <a:srgbClr val="D60093"/>
                </a:solidFill>
              </a:rPr>
              <a:t>3. عدم مهارت </a:t>
            </a:r>
            <a:endParaRPr lang="fa-IR" b="1" dirty="0">
              <a:solidFill>
                <a:srgbClr val="D60093"/>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786058"/>
            <a:ext cx="8229600" cy="3538542"/>
          </a:xfrm>
        </p:spPr>
        <p:txBody>
          <a:bodyPr/>
          <a:lstStyle/>
          <a:p>
            <a:pPr algn="justLow">
              <a:lnSpc>
                <a:spcPct val="250000"/>
              </a:lnSpc>
              <a:buNone/>
            </a:pPr>
            <a:r>
              <a:rPr lang="fa-IR" b="1" dirty="0" smtClean="0">
                <a:solidFill>
                  <a:srgbClr val="D60093"/>
                </a:solidFill>
              </a:rPr>
              <a:t>    نداشتن سرعت عمل و ورزیدگی کافی در اموری که حسن انجام آنها مستلزم داشتن توانایی خاص می باشند.</a:t>
            </a:r>
          </a:p>
          <a:p>
            <a:pPr algn="justLow">
              <a:lnSpc>
                <a:spcPct val="250000"/>
              </a:lnSpc>
              <a:buNone/>
            </a:pPr>
            <a:endParaRPr lang="fa-IR" dirty="0"/>
          </a:p>
          <a:p>
            <a:pPr algn="justLow">
              <a:lnSpc>
                <a:spcPct val="250000"/>
              </a:lnSpc>
              <a:buNone/>
            </a:pPr>
            <a:endParaRPr lang="fa-IR" dirty="0"/>
          </a:p>
        </p:txBody>
      </p:sp>
      <p:sp>
        <p:nvSpPr>
          <p:cNvPr id="2" name="Title 1"/>
          <p:cNvSpPr>
            <a:spLocks noGrp="1"/>
          </p:cNvSpPr>
          <p:nvPr>
            <p:ph type="title"/>
          </p:nvPr>
        </p:nvSpPr>
        <p:spPr/>
        <p:txBody>
          <a:bodyPr/>
          <a:lstStyle/>
          <a:p>
            <a:pPr algn="ctr"/>
            <a:r>
              <a:rPr lang="fa-IR" b="1" dirty="0" smtClean="0">
                <a:solidFill>
                  <a:srgbClr val="FF00FF"/>
                </a:solidFill>
              </a:rPr>
              <a:t>عدم مهارت جسمي</a:t>
            </a:r>
            <a:endParaRPr lang="fa-IR" b="1" dirty="0">
              <a:solidFill>
                <a:srgbClr val="FF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00306"/>
            <a:ext cx="8229600" cy="3824294"/>
          </a:xfrm>
        </p:spPr>
        <p:txBody>
          <a:bodyPr/>
          <a:lstStyle/>
          <a:p>
            <a:pPr algn="justLow">
              <a:lnSpc>
                <a:spcPct val="250000"/>
              </a:lnSpc>
              <a:buNone/>
            </a:pPr>
            <a:r>
              <a:rPr lang="fa-IR" b="1" dirty="0" smtClean="0">
                <a:cs typeface="B Nazanin" pitchFamily="2" charset="-78"/>
              </a:rPr>
              <a:t>    </a:t>
            </a:r>
            <a:r>
              <a:rPr lang="fa-IR" b="1" dirty="0" smtClean="0">
                <a:solidFill>
                  <a:srgbClr val="9900FF"/>
                </a:solidFill>
                <a:cs typeface="B Nazanin" pitchFamily="2" charset="-78"/>
              </a:rPr>
              <a:t>مرتکب، بدون معلومات و اطلاعات لازم اقدام به عملی می کند که موجب ضرر و صدمه شخص دیگری می شد.</a:t>
            </a:r>
            <a:endParaRPr lang="fa-IR" b="1" dirty="0">
              <a:solidFill>
                <a:srgbClr val="9900FF"/>
              </a:solidFill>
              <a:cs typeface="B Nazanin" pitchFamily="2" charset="-78"/>
            </a:endParaRPr>
          </a:p>
        </p:txBody>
      </p:sp>
      <p:sp>
        <p:nvSpPr>
          <p:cNvPr id="2" name="Title 1"/>
          <p:cNvSpPr>
            <a:spLocks noGrp="1"/>
          </p:cNvSpPr>
          <p:nvPr>
            <p:ph type="title"/>
          </p:nvPr>
        </p:nvSpPr>
        <p:spPr/>
        <p:txBody>
          <a:bodyPr/>
          <a:lstStyle/>
          <a:p>
            <a:pPr algn="ctr"/>
            <a:r>
              <a:rPr lang="fa-IR" b="1" dirty="0" smtClean="0">
                <a:solidFill>
                  <a:srgbClr val="FF00FF"/>
                </a:solidFill>
              </a:rPr>
              <a:t>عدم مهارت علمي</a:t>
            </a:r>
            <a:endParaRPr lang="fa-IR" b="1" dirty="0">
              <a:solidFill>
                <a:srgbClr val="FF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071678"/>
            <a:ext cx="8501122" cy="4572032"/>
          </a:xfrm>
        </p:spPr>
        <p:txBody>
          <a:bodyPr>
            <a:normAutofit fontScale="77500" lnSpcReduction="20000"/>
          </a:bodyPr>
          <a:lstStyle/>
          <a:p>
            <a:pPr algn="justLow">
              <a:lnSpc>
                <a:spcPct val="200000"/>
              </a:lnSpc>
              <a:buNone/>
            </a:pPr>
            <a:r>
              <a:rPr lang="fa-IR" sz="2800" dirty="0" smtClean="0"/>
              <a:t>    </a:t>
            </a:r>
            <a:r>
              <a:rPr lang="fa-IR" sz="2800" b="1" dirty="0" smtClean="0">
                <a:solidFill>
                  <a:srgbClr val="9900FF"/>
                </a:solidFill>
                <a:cs typeface="B Nazanin" pitchFamily="2" charset="-78"/>
              </a:rPr>
              <a:t>عدم رعایت و اجرای کلیه قوانین و آیین نامه های نظام پزشکی و دستورالعمل های وزارت بهداشت، درمان و آموزش پزشکی و بخشنامه های مراکز علمی و درمانی و هر گونه قانون، مصوبه، آیین نامه، بخشنامه و دستورالعمل هایی که از طرف قانون گذار یا مقامامت صلاحیت دار در امور پزشکی وضع گردیده است.</a:t>
            </a:r>
          </a:p>
          <a:p>
            <a:pPr algn="justLow">
              <a:lnSpc>
                <a:spcPct val="200000"/>
              </a:lnSpc>
              <a:buNone/>
            </a:pPr>
            <a:endParaRPr lang="fa-IR" dirty="0" smtClean="0"/>
          </a:p>
          <a:p>
            <a:pPr algn="justLow">
              <a:lnSpc>
                <a:spcPct val="200000"/>
              </a:lnSpc>
              <a:buNone/>
            </a:pPr>
            <a:r>
              <a:rPr lang="fa-IR" b="1" dirty="0" smtClean="0">
                <a:solidFill>
                  <a:srgbClr val="FF00FF"/>
                </a:solidFill>
              </a:rPr>
              <a:t>* عدم اطلاع تکنسین فوریتهای پزشکی به پزشک مرکز در مورد وضعیت بحرانی بیمار</a:t>
            </a:r>
            <a:endParaRPr lang="fa-IR" b="1" dirty="0">
              <a:solidFill>
                <a:srgbClr val="FF00FF"/>
              </a:solidFill>
            </a:endParaRPr>
          </a:p>
        </p:txBody>
      </p:sp>
      <p:sp>
        <p:nvSpPr>
          <p:cNvPr id="2" name="Title 1"/>
          <p:cNvSpPr>
            <a:spLocks noGrp="1"/>
          </p:cNvSpPr>
          <p:nvPr>
            <p:ph type="title"/>
          </p:nvPr>
        </p:nvSpPr>
        <p:spPr/>
        <p:txBody>
          <a:bodyPr/>
          <a:lstStyle/>
          <a:p>
            <a:pPr algn="ctr"/>
            <a:r>
              <a:rPr lang="fa-IR" b="1" dirty="0" smtClean="0">
                <a:solidFill>
                  <a:srgbClr val="D60093"/>
                </a:solidFill>
                <a:cs typeface="B Nazanin" pitchFamily="2" charset="-78"/>
              </a:rPr>
              <a:t>4. عدم رعایت نظامات دولتی </a:t>
            </a:r>
            <a:endParaRPr lang="fa-IR" b="1" dirty="0">
              <a:solidFill>
                <a:srgbClr val="D60093"/>
              </a:solidFill>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496"/>
            <a:ext cx="8229600" cy="3268667"/>
          </a:xfrm>
        </p:spPr>
        <p:txBody>
          <a:bodyPr>
            <a:normAutofit/>
          </a:bodyPr>
          <a:lstStyle/>
          <a:p>
            <a:pPr algn="justLow">
              <a:lnSpc>
                <a:spcPct val="150000"/>
              </a:lnSpc>
            </a:pPr>
            <a:r>
              <a:rPr lang="fa-IR" b="1" dirty="0" smtClean="0">
                <a:solidFill>
                  <a:srgbClr val="0070C0"/>
                </a:solidFill>
                <a:cs typeface="B Nazanin" pitchFamily="2" charset="-78"/>
              </a:rPr>
              <a:t>تحصیل و آموزش مناسب و ادامه مطالعه</a:t>
            </a:r>
          </a:p>
          <a:p>
            <a:pPr algn="justLow">
              <a:lnSpc>
                <a:spcPct val="150000"/>
              </a:lnSpc>
            </a:pPr>
            <a:r>
              <a:rPr lang="fa-IR" b="1" dirty="0" smtClean="0">
                <a:solidFill>
                  <a:srgbClr val="0070C0"/>
                </a:solidFill>
                <a:cs typeface="B Nazanin" pitchFamily="2" charset="-78"/>
              </a:rPr>
              <a:t>هدایت مناسب عملیات پزشکی به صورت مستقیم و غیرمستقیم</a:t>
            </a:r>
          </a:p>
          <a:p>
            <a:pPr algn="justLow">
              <a:lnSpc>
                <a:spcPct val="150000"/>
              </a:lnSpc>
            </a:pPr>
            <a:r>
              <a:rPr lang="fa-IR" b="1" dirty="0" smtClean="0">
                <a:solidFill>
                  <a:srgbClr val="0070C0"/>
                </a:solidFill>
                <a:cs typeface="B Nazanin" pitchFamily="2" charset="-78"/>
              </a:rPr>
              <a:t>ثبت دقیق و کامل مدارک </a:t>
            </a:r>
          </a:p>
          <a:p>
            <a:pPr algn="justLow">
              <a:lnSpc>
                <a:spcPct val="150000"/>
              </a:lnSpc>
            </a:pPr>
            <a:r>
              <a:rPr lang="fa-IR" b="1" dirty="0" smtClean="0">
                <a:solidFill>
                  <a:srgbClr val="0070C0"/>
                </a:solidFill>
                <a:cs typeface="B Nazanin" pitchFamily="2" charset="-78"/>
              </a:rPr>
              <a:t>رفتار و برخورد حرفه ای </a:t>
            </a:r>
            <a:endParaRPr lang="fa-IR" b="1" dirty="0">
              <a:solidFill>
                <a:srgbClr val="0070C0"/>
              </a:solidFill>
              <a:cs typeface="B Nazanin" pitchFamily="2" charset="-78"/>
            </a:endParaRPr>
          </a:p>
        </p:txBody>
      </p:sp>
      <p:sp>
        <p:nvSpPr>
          <p:cNvPr id="2" name="Title 1"/>
          <p:cNvSpPr>
            <a:spLocks noGrp="1"/>
          </p:cNvSpPr>
          <p:nvPr>
            <p:ph type="title"/>
          </p:nvPr>
        </p:nvSpPr>
        <p:spPr>
          <a:xfrm>
            <a:off x="457200" y="1428736"/>
            <a:ext cx="8229600" cy="928694"/>
          </a:xfrm>
        </p:spPr>
        <p:txBody>
          <a:bodyPr>
            <a:normAutofit fontScale="90000"/>
          </a:bodyPr>
          <a:lstStyle/>
          <a:p>
            <a:pPr algn="ctr"/>
            <a:r>
              <a:rPr lang="fa-IR"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cs typeface="B Nazanin" pitchFamily="2" charset="-78"/>
              </a:rPr>
              <a:t>بهترین محافظ در مقابل ادعای سهل انگاری و قصور</a:t>
            </a:r>
            <a:endParaRPr lang="fa-IR" b="1" dirty="0">
              <a:ln w="18000">
                <a:solidFill>
                  <a:schemeClr val="accent2">
                    <a:satMod val="140000"/>
                  </a:schemeClr>
                </a:solidFill>
                <a:prstDash val="solid"/>
                <a:miter lim="800000"/>
              </a:ln>
              <a:noFill/>
              <a:effectLst>
                <a:outerShdw blurRad="25500" dist="23000" dir="7020000" algn="tl">
                  <a:srgbClr val="000000">
                    <a:alpha val="50000"/>
                  </a:srgbClr>
                </a:outerShdw>
              </a:effectLst>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53</TotalTime>
  <Words>506</Words>
  <Application>Microsoft Office PowerPoint</Application>
  <PresentationFormat>On-screen Show (4:3)</PresentationFormat>
  <Paragraphs>53</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Concourse</vt:lpstr>
      <vt:lpstr>خطا</vt:lpstr>
      <vt:lpstr>انواع خطاها </vt:lpstr>
      <vt:lpstr>تشخیصی </vt:lpstr>
      <vt:lpstr>درمانی</vt:lpstr>
      <vt:lpstr>پیشگیرانه</vt:lpstr>
      <vt:lpstr>سایر</vt:lpstr>
      <vt:lpstr>خطای تکنسین فوریتهای پزشکی </vt:lpstr>
      <vt:lpstr>قصور حرفه ای فوریتهای پزشکی  </vt:lpstr>
      <vt:lpstr>ماده اول قانون مسئولیت مدنی </vt:lpstr>
      <vt:lpstr>انواع قصور از دیدگاه حقوقی </vt:lpstr>
      <vt:lpstr>1. بی مبالاتی </vt:lpstr>
      <vt:lpstr>2. بی احتیاطی</vt:lpstr>
      <vt:lpstr>3. عدم مهارت </vt:lpstr>
      <vt:lpstr>عدم مهارت جسمي</vt:lpstr>
      <vt:lpstr>عدم مهارت علمي</vt:lpstr>
      <vt:lpstr>4. عدم رعایت نظامات دولتی </vt:lpstr>
      <vt:lpstr>بهترین محافظ در مقابل ادعای سهل انگاری و قصور</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dehghani-a</cp:lastModifiedBy>
  <cp:revision>13</cp:revision>
  <dcterms:created xsi:type="dcterms:W3CDTF">2006-08-16T00:00:00Z</dcterms:created>
  <dcterms:modified xsi:type="dcterms:W3CDTF">2011-12-26T06:40:16Z</dcterms:modified>
</cp:coreProperties>
</file>